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8" r:id="rId3"/>
    <p:sldId id="279" r:id="rId4"/>
    <p:sldId id="258" r:id="rId5"/>
    <p:sldId id="262" r:id="rId6"/>
    <p:sldId id="263" r:id="rId7"/>
    <p:sldId id="265" r:id="rId8"/>
    <p:sldId id="267" r:id="rId9"/>
    <p:sldId id="280" r:id="rId10"/>
    <p:sldId id="271" r:id="rId11"/>
    <p:sldId id="272" r:id="rId12"/>
    <p:sldId id="276" r:id="rId13"/>
    <p:sldId id="275" r:id="rId14"/>
    <p:sldId id="277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40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79ECF1-2E4F-E448-855F-861110A1EE7D}" type="datetimeFigureOut">
              <a:rPr lang="en-US" smtClean="0"/>
              <a:t>1/18/16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B49DC1-B855-0646-BEC3-D82975135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277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…or use the lattice strategy and look to your</a:t>
            </a:r>
            <a:r>
              <a:rPr lang="en-US" baseline="0" dirty="0" smtClean="0"/>
              <a:t> nearest neighbors.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A6C68-D1E0-492B-ABE7-00EE14DEDD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781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Markov models – path independent,</a:t>
            </a:r>
            <a:r>
              <a:rPr lang="en-US" baseline="0" dirty="0" smtClean="0"/>
              <a:t> stochastic transition between states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49DC1-B855-0646-BEC3-D829751357A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18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Markov models – path independent,</a:t>
            </a:r>
            <a:r>
              <a:rPr lang="en-US" baseline="0" dirty="0" smtClean="0"/>
              <a:t> stochastic transition between states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49DC1-B855-0646-BEC3-D829751357A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18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Markov models – path independent,</a:t>
            </a:r>
            <a:r>
              <a:rPr lang="en-US" baseline="0" dirty="0" smtClean="0"/>
              <a:t> stochastic transition between states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49DC1-B855-0646-BEC3-D829751357A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18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830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33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55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36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84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031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9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06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08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34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37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468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://motherboard.vice.com/read/this-math-model-is-predicting-the-ebola-outbreak-with-incredible-accuracy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otherboard.vice.com/read/this-math-model-is-predicting-the-ebola-outbreak-with-incredible-accuracy" TargetMode="Externa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EEB C119/219 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Discussion Week </a:t>
            </a:r>
            <a:r>
              <a:rPr lang="en-US" dirty="0" smtClean="0"/>
              <a:t>3</a:t>
            </a:r>
            <a:endParaRPr lang="en-US" dirty="0" smtClean="0"/>
          </a:p>
          <a:p>
            <a:r>
              <a:rPr lang="en-US" dirty="0" smtClean="0"/>
              <a:t>Markov model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723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should happen if all three phenotypes attempt to coexist?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67431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 smtClean="0"/>
              <a:t>In a well-mixed population</a:t>
            </a:r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Resistant</a:t>
            </a:r>
            <a:r>
              <a:rPr lang="en-US" sz="2400" dirty="0" smtClean="0"/>
              <a:t> strain</a:t>
            </a:r>
            <a:r>
              <a:rPr lang="en-US" sz="2400" dirty="0" smtClean="0"/>
              <a:t> </a:t>
            </a:r>
            <a:r>
              <a:rPr lang="en-US" sz="2400" dirty="0"/>
              <a:t>o</a:t>
            </a:r>
            <a:r>
              <a:rPr lang="en-US" sz="2400" dirty="0" smtClean="0"/>
              <a:t>utcompetes </a:t>
            </a:r>
            <a:r>
              <a:rPr lang="en-US" sz="2400" dirty="0" smtClean="0"/>
              <a:t>all others</a:t>
            </a:r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777031" y="1600200"/>
            <a:ext cx="4167431" cy="4833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But in </a:t>
            </a:r>
            <a:r>
              <a:rPr lang="en-US" sz="2400" b="1" dirty="0" smtClean="0"/>
              <a:t>a spatially-structured population</a:t>
            </a:r>
          </a:p>
          <a:p>
            <a:pPr marL="0" indent="0" algn="ctr">
              <a:buFont typeface="Arial"/>
              <a:buNone/>
            </a:pPr>
            <a:r>
              <a:rPr lang="en-US" sz="1800" dirty="0" smtClean="0"/>
              <a:t>(Where individuals interact only with their nearest neighbors)</a:t>
            </a:r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r>
              <a:rPr lang="en-US" sz="2400" dirty="0" smtClean="0"/>
              <a:t>All can coexist by chasing each other around the petri dish.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133" y="2916433"/>
            <a:ext cx="1572289" cy="2053602"/>
          </a:xfrm>
          <a:prstGeom prst="rect">
            <a:avLst/>
          </a:prstGeom>
        </p:spPr>
      </p:pic>
      <p:pic>
        <p:nvPicPr>
          <p:cNvPr id="6" name="Picture 5" descr="Screenshot 2016-01-18 09.58.3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162" y="3062111"/>
            <a:ext cx="1905049" cy="20715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021667" y="6242884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1600200"/>
            <a:ext cx="9144000" cy="5257800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014098" y="2568242"/>
            <a:ext cx="5411509" cy="2246769"/>
          </a:xfrm>
          <a:prstGeom prst="rect">
            <a:avLst/>
          </a:prstGeom>
          <a:ln>
            <a:solidFill>
              <a:srgbClr val="00800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</a:rPr>
              <a:t>Takeaway</a:t>
            </a:r>
            <a:r>
              <a:rPr lang="en-US" sz="2800" dirty="0" smtClean="0">
                <a:solidFill>
                  <a:schemeClr val="tx1"/>
                </a:solidFill>
              </a:rPr>
              <a:t>: Spatial structure is a pivotal mechanism in this system. Introducing spatial structure into the model qualitatively changes the predicted dynamics.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942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Differences in model formulation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67431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b="1" dirty="0" smtClean="0"/>
              <a:t>No spatial structure</a:t>
            </a:r>
            <a:endParaRPr lang="en-US" sz="2800" b="1" dirty="0" smtClean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r>
              <a:rPr lang="en-US" sz="2400" b="1" dirty="0" smtClean="0"/>
              <a:t>Assume population is well-mixed</a:t>
            </a:r>
          </a:p>
          <a:p>
            <a:r>
              <a:rPr lang="en-US" sz="2400" b="1" dirty="0" smtClean="0"/>
              <a:t>Model can be deterministic or stochastic</a:t>
            </a:r>
          </a:p>
          <a:p>
            <a:r>
              <a:rPr lang="en-US" sz="2400" b="1" dirty="0" smtClean="0"/>
              <a:t>ODE model or Markov chain model</a:t>
            </a:r>
            <a:endParaRPr lang="en-US" sz="2400" b="1" dirty="0"/>
          </a:p>
          <a:p>
            <a:pPr marL="0" indent="0" algn="ctr">
              <a:buNone/>
            </a:pPr>
            <a:endParaRPr lang="en-US" b="1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796502" y="1522060"/>
            <a:ext cx="4167431" cy="4833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800" b="1" dirty="0"/>
              <a:t>S</a:t>
            </a:r>
            <a:r>
              <a:rPr lang="en-US" sz="2800" b="1" dirty="0" smtClean="0"/>
              <a:t>patially</a:t>
            </a:r>
            <a:r>
              <a:rPr lang="en-US" sz="2800" b="1" dirty="0" smtClean="0"/>
              <a:t>-</a:t>
            </a:r>
            <a:r>
              <a:rPr lang="en-US" sz="2800" b="1" dirty="0" smtClean="0"/>
              <a:t>structured</a:t>
            </a:r>
            <a:endParaRPr lang="en-US" b="1" dirty="0" smtClean="0"/>
          </a:p>
          <a:p>
            <a:pPr marL="0" indent="0" algn="ctr">
              <a:buFont typeface="Arial"/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r>
              <a:rPr lang="en-US" sz="2400" b="1" dirty="0" smtClean="0"/>
              <a:t>Assume heterogeneous mixing</a:t>
            </a:r>
          </a:p>
          <a:p>
            <a:r>
              <a:rPr lang="en-US" sz="2400" b="1" dirty="0" smtClean="0"/>
              <a:t>Model is stochastic</a:t>
            </a:r>
          </a:p>
          <a:p>
            <a:r>
              <a:rPr lang="en-US" sz="2400" b="1" dirty="0" smtClean="0"/>
              <a:t>Markov chain model</a:t>
            </a:r>
          </a:p>
          <a:p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956" y="2144888"/>
            <a:ext cx="520822" cy="680257"/>
          </a:xfrm>
          <a:prstGeom prst="rect">
            <a:avLst/>
          </a:prstGeom>
        </p:spPr>
      </p:pic>
      <p:pic>
        <p:nvPicPr>
          <p:cNvPr id="6" name="Picture 5" descr="Screenshot 2016-01-18 09.58.3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16"/>
          <a:stretch/>
        </p:blipFill>
        <p:spPr>
          <a:xfrm>
            <a:off x="6261052" y="2144888"/>
            <a:ext cx="997420" cy="8729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021667" y="6299328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</p:spTree>
    <p:extLst>
      <p:ext uri="{BB962C8B-B14F-4D97-AF65-F5344CB8AC3E}">
        <p14:creationId xmlns:p14="http://schemas.microsoft.com/office/powerpoint/2010/main" val="3653408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Markov model formulation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21667" y="6299328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  <p:sp>
        <p:nvSpPr>
          <p:cNvPr id="10" name="Oval 9"/>
          <p:cNvSpPr/>
          <p:nvPr/>
        </p:nvSpPr>
        <p:spPr>
          <a:xfrm>
            <a:off x="5407692" y="1474082"/>
            <a:ext cx="635000" cy="56444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4173749" y="1474082"/>
            <a:ext cx="635000" cy="564445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2966470" y="1474082"/>
            <a:ext cx="635000" cy="56444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4032637" y="2685171"/>
            <a:ext cx="951089" cy="56444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</a:p>
          <a:p>
            <a:pPr algn="ctr"/>
            <a:r>
              <a:rPr lang="en-US" sz="1100" dirty="0" smtClean="0"/>
              <a:t>(Empty)</a:t>
            </a:r>
            <a:endParaRPr lang="en-US" sz="1100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011948" y="2109082"/>
            <a:ext cx="395744" cy="5196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572930" y="2109082"/>
            <a:ext cx="395744" cy="5196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4479960" y="2151415"/>
            <a:ext cx="4547" cy="44909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" name="Picture 19" descr="Screenshot 2016-01-18 10.59.2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63" y="3421190"/>
            <a:ext cx="8565444" cy="246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87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Markov model formulation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21667" y="6299328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6437179" y="1663694"/>
            <a:ext cx="2249621" cy="1360236"/>
            <a:chOff x="4290410" y="1409609"/>
            <a:chExt cx="3076222" cy="1775534"/>
          </a:xfrm>
        </p:grpSpPr>
        <p:sp>
          <p:nvSpPr>
            <p:cNvPr id="10" name="Oval 9"/>
            <p:cNvSpPr/>
            <p:nvPr/>
          </p:nvSpPr>
          <p:spPr>
            <a:xfrm>
              <a:off x="6731632" y="1409609"/>
              <a:ext cx="635000" cy="56444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5497689" y="1409609"/>
              <a:ext cx="635000" cy="564445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4290410" y="1409609"/>
              <a:ext cx="635000" cy="56444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</a:t>
              </a:r>
              <a:endParaRPr lang="en-US" dirty="0"/>
            </a:p>
          </p:txBody>
        </p:sp>
        <p:sp>
          <p:nvSpPr>
            <p:cNvPr id="13" name="Oval 12"/>
            <p:cNvSpPr/>
            <p:nvPr/>
          </p:nvSpPr>
          <p:spPr>
            <a:xfrm>
              <a:off x="5356577" y="2620698"/>
              <a:ext cx="951089" cy="56444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0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6335888" y="2044609"/>
              <a:ext cx="395744" cy="51964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4896870" y="2044609"/>
              <a:ext cx="395744" cy="51964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5803900" y="2086942"/>
              <a:ext cx="4547" cy="44909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0" name="Picture 19" descr="Screenshot 2016-01-18 10.59.2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83" y="3803482"/>
            <a:ext cx="7238846" cy="2086051"/>
          </a:xfrm>
          <a:prstGeom prst="rect">
            <a:avLst/>
          </a:prstGeom>
        </p:spPr>
      </p:pic>
      <p:grpSp>
        <p:nvGrpSpPr>
          <p:cNvPr id="53" name="Group 52"/>
          <p:cNvGrpSpPr/>
          <p:nvPr/>
        </p:nvGrpSpPr>
        <p:grpSpPr>
          <a:xfrm>
            <a:off x="122979" y="1288774"/>
            <a:ext cx="5760128" cy="2475745"/>
            <a:chOff x="122979" y="1466054"/>
            <a:chExt cx="5760128" cy="2475745"/>
          </a:xfrm>
        </p:grpSpPr>
        <p:sp>
          <p:nvSpPr>
            <p:cNvPr id="4" name="Content Placeholder 2"/>
            <p:cNvSpPr txBox="1">
              <a:spLocks/>
            </p:cNvSpPr>
            <p:nvPr/>
          </p:nvSpPr>
          <p:spPr>
            <a:xfrm>
              <a:off x="122979" y="1466054"/>
              <a:ext cx="5760128" cy="247574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/>
                <a:buNone/>
              </a:pPr>
              <a:r>
                <a:rPr lang="en-US" sz="2800" b="1" dirty="0" smtClean="0"/>
                <a:t>Well-mixed:</a:t>
              </a:r>
              <a:endParaRPr lang="en-US" b="1" dirty="0" smtClean="0"/>
            </a:p>
            <a:p>
              <a:pPr marL="0" indent="0" algn="ctr">
                <a:buFont typeface="Arial"/>
                <a:buNone/>
              </a:pPr>
              <a:endParaRPr lang="en-US" b="1" dirty="0" smtClean="0"/>
            </a:p>
            <a:p>
              <a:pPr marL="0" indent="0">
                <a:buNone/>
              </a:pPr>
              <a:endParaRPr lang="en-US" b="1" dirty="0"/>
            </a:p>
            <a:p>
              <a:endParaRPr lang="en-US" sz="2400" b="1" dirty="0" smtClean="0"/>
            </a:p>
            <a:p>
              <a:pPr marL="0" indent="0" algn="ctr">
                <a:buFont typeface="Arial"/>
                <a:buNone/>
              </a:pPr>
              <a:endParaRPr lang="en-US" sz="2400" b="1" dirty="0" smtClean="0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7823" y="2182599"/>
              <a:ext cx="2212635" cy="1578346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2218939" y="252664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77019" y="3122052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303900" y="2526647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610464" y="3122052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289302" y="28310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59738" y="2185842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610464" y="2216703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47823" y="249933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917028" y="2811830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218939" y="316423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313206" y="34406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553894" y="34406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997336" y="282521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997336" y="3111626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912375" y="2509859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318461" y="2221039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553894" y="2786269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218939" y="2188044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553894" y="3111626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922640" y="3443886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77019" y="344064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525503" y="2204615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605811" y="280305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981819" y="249933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47823" y="2150167"/>
              <a:ext cx="2212635" cy="1570129"/>
            </a:xfrm>
            <a:prstGeom prst="rect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080237" y="2363552"/>
              <a:ext cx="264228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 smtClean="0"/>
                <a:t>f</a:t>
              </a:r>
              <a:r>
                <a:rPr lang="en-US" b="1" i="1" baseline="-25000" dirty="0" smtClean="0"/>
                <a:t>i</a:t>
              </a:r>
              <a:r>
                <a:rPr lang="en-US" b="1" dirty="0" smtClean="0"/>
                <a:t> describes the fraction of type i in the WHOLE POPULATION </a:t>
              </a:r>
              <a:endParaRPr lang="en-US" b="1" dirty="0"/>
            </a:p>
          </p:txBody>
        </p:sp>
      </p:grpSp>
      <p:sp>
        <p:nvSpPr>
          <p:cNvPr id="54" name="Rectangle 53"/>
          <p:cNvSpPr/>
          <p:nvPr/>
        </p:nvSpPr>
        <p:spPr>
          <a:xfrm>
            <a:off x="303881" y="1354218"/>
            <a:ext cx="5754407" cy="2449264"/>
          </a:xfrm>
          <a:prstGeom prst="rect">
            <a:avLst/>
          </a:prstGeom>
          <a:noFill/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502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Markov model formulation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21667" y="6299328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6437179" y="1663694"/>
            <a:ext cx="2249621" cy="1360236"/>
            <a:chOff x="4290410" y="1409609"/>
            <a:chExt cx="3076222" cy="1775534"/>
          </a:xfrm>
        </p:grpSpPr>
        <p:sp>
          <p:nvSpPr>
            <p:cNvPr id="10" name="Oval 9"/>
            <p:cNvSpPr/>
            <p:nvPr/>
          </p:nvSpPr>
          <p:spPr>
            <a:xfrm>
              <a:off x="6731632" y="1409609"/>
              <a:ext cx="635000" cy="56444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5497689" y="1409609"/>
              <a:ext cx="635000" cy="564445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4290410" y="1409609"/>
              <a:ext cx="635000" cy="56444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</a:t>
              </a:r>
              <a:endParaRPr lang="en-US" dirty="0"/>
            </a:p>
          </p:txBody>
        </p:sp>
        <p:sp>
          <p:nvSpPr>
            <p:cNvPr id="13" name="Oval 12"/>
            <p:cNvSpPr/>
            <p:nvPr/>
          </p:nvSpPr>
          <p:spPr>
            <a:xfrm>
              <a:off x="5356577" y="2620698"/>
              <a:ext cx="951089" cy="56444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0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6335888" y="2044609"/>
              <a:ext cx="395744" cy="51964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4896870" y="2044609"/>
              <a:ext cx="395744" cy="51964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5803900" y="2086942"/>
              <a:ext cx="4547" cy="44909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0" name="Picture 19" descr="Screenshot 2016-01-18 10.59.2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83" y="3803482"/>
            <a:ext cx="7238846" cy="2086051"/>
          </a:xfrm>
          <a:prstGeom prst="rect">
            <a:avLst/>
          </a:prstGeom>
        </p:spPr>
      </p:pic>
      <p:grpSp>
        <p:nvGrpSpPr>
          <p:cNvPr id="53" name="Group 52"/>
          <p:cNvGrpSpPr/>
          <p:nvPr/>
        </p:nvGrpSpPr>
        <p:grpSpPr>
          <a:xfrm>
            <a:off x="122979" y="1288774"/>
            <a:ext cx="5760128" cy="2475745"/>
            <a:chOff x="122979" y="1466054"/>
            <a:chExt cx="5760128" cy="2475745"/>
          </a:xfrm>
        </p:grpSpPr>
        <p:sp>
          <p:nvSpPr>
            <p:cNvPr id="4" name="Content Placeholder 2"/>
            <p:cNvSpPr txBox="1">
              <a:spLocks/>
            </p:cNvSpPr>
            <p:nvPr/>
          </p:nvSpPr>
          <p:spPr>
            <a:xfrm>
              <a:off x="122979" y="1466054"/>
              <a:ext cx="5760128" cy="247574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/>
                <a:buNone/>
              </a:pPr>
              <a:r>
                <a:rPr lang="en-US" sz="2800" b="1" dirty="0" smtClean="0"/>
                <a:t>Spatially structured</a:t>
              </a:r>
              <a:endParaRPr lang="en-US" b="1" dirty="0" smtClean="0"/>
            </a:p>
            <a:p>
              <a:pPr marL="0" indent="0" algn="ctr">
                <a:buFont typeface="Arial"/>
                <a:buNone/>
              </a:pPr>
              <a:endParaRPr lang="en-US" b="1" dirty="0" smtClean="0"/>
            </a:p>
            <a:p>
              <a:pPr marL="0" indent="0">
                <a:buNone/>
              </a:pPr>
              <a:endParaRPr lang="en-US" b="1" dirty="0"/>
            </a:p>
            <a:p>
              <a:endParaRPr lang="en-US" sz="2400" b="1" dirty="0" smtClean="0"/>
            </a:p>
            <a:p>
              <a:pPr marL="0" indent="0" algn="ctr">
                <a:buFont typeface="Arial"/>
                <a:buNone/>
              </a:pPr>
              <a:endParaRPr lang="en-US" sz="2400" b="1" dirty="0" smtClean="0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7823" y="2182599"/>
              <a:ext cx="2212635" cy="1578346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2218939" y="252664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77019" y="3122052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303900" y="2526647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610464" y="3122052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289302" y="28310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59738" y="2185842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610464" y="2216703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47823" y="249933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917028" y="2811830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218939" y="316423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313206" y="34406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553894" y="34406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997336" y="282521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997336" y="3111626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912375" y="2509859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318461" y="2221039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553894" y="2786269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218939" y="2188044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553894" y="3111626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922640" y="3443886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77019" y="344064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525503" y="2204615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605811" y="280305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981819" y="249933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288384" y="2526647"/>
              <a:ext cx="930556" cy="871815"/>
            </a:xfrm>
            <a:prstGeom prst="rect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080237" y="2363552"/>
              <a:ext cx="264228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 smtClean="0"/>
                <a:t>f</a:t>
              </a:r>
              <a:r>
                <a:rPr lang="en-US" b="1" i="1" baseline="-25000" dirty="0" smtClean="0"/>
                <a:t>i</a:t>
              </a:r>
              <a:r>
                <a:rPr lang="en-US" b="1" dirty="0" smtClean="0"/>
                <a:t> describes only the fraction of type i surrounding a particular cell of interest</a:t>
              </a:r>
              <a:endParaRPr lang="en-US" b="1" dirty="0"/>
            </a:p>
          </p:txBody>
        </p:sp>
      </p:grpSp>
      <p:sp>
        <p:nvSpPr>
          <p:cNvPr id="54" name="Rectangle 53"/>
          <p:cNvSpPr/>
          <p:nvPr/>
        </p:nvSpPr>
        <p:spPr>
          <a:xfrm>
            <a:off x="303881" y="1354218"/>
            <a:ext cx="5754407" cy="2449264"/>
          </a:xfrm>
          <a:prstGeom prst="rect">
            <a:avLst/>
          </a:prstGeom>
          <a:noFill/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5-Point Star 2"/>
          <p:cNvSpPr/>
          <p:nvPr/>
        </p:nvSpPr>
        <p:spPr>
          <a:xfrm>
            <a:off x="1625025" y="2606328"/>
            <a:ext cx="297615" cy="310222"/>
          </a:xfrm>
          <a:prstGeom prst="star5">
            <a:avLst/>
          </a:prstGeom>
          <a:solidFill>
            <a:srgbClr val="FFFF00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684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NOT to use models</a:t>
            </a:r>
            <a:endParaRPr lang="en-US" dirty="0"/>
          </a:p>
        </p:txBody>
      </p:sp>
      <p:pic>
        <p:nvPicPr>
          <p:cNvPr id="4" name="Picture 3" descr="Screenshot 2016-01-07 14.01.4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40" y="1342269"/>
            <a:ext cx="8089653" cy="465964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5936467"/>
            <a:ext cx="8229600" cy="809162"/>
          </a:xfrm>
        </p:spPr>
        <p:txBody>
          <a:bodyPr>
            <a:noAutofit/>
          </a:bodyPr>
          <a:lstStyle/>
          <a:p>
            <a:r>
              <a:rPr lang="en-US" sz="1400" dirty="0" smtClean="0">
                <a:hlinkClick r:id="rId3"/>
              </a:rPr>
              <a:t>VICE - http://motherboard.vice.com/read/this-math-model-is-predicting-the-ebola-outbreak-with-incredible-accuracy</a:t>
            </a:r>
            <a:endParaRPr lang="en-US" sz="1400" dirty="0" smtClean="0"/>
          </a:p>
          <a:p>
            <a:r>
              <a:rPr lang="en-US" sz="1400" dirty="0" err="1" smtClean="0"/>
              <a:t>PLoS</a:t>
            </a:r>
            <a:r>
              <a:rPr lang="en-US" sz="1400" dirty="0" smtClean="0"/>
              <a:t> One - http://</a:t>
            </a:r>
            <a:r>
              <a:rPr lang="en-US" sz="1400" dirty="0" err="1" smtClean="0"/>
              <a:t>journals.plos.org</a:t>
            </a:r>
            <a:r>
              <a:rPr lang="en-US" sz="1400" dirty="0" smtClean="0"/>
              <a:t>/</a:t>
            </a:r>
            <a:r>
              <a:rPr lang="en-US" sz="1400" dirty="0" err="1" smtClean="0"/>
              <a:t>plosone</a:t>
            </a:r>
            <a:r>
              <a:rPr lang="en-US" sz="1400" dirty="0" smtClean="0"/>
              <a:t>/</a:t>
            </a:r>
            <a:r>
              <a:rPr lang="en-US" sz="1400" dirty="0" err="1" smtClean="0"/>
              <a:t>article?id</a:t>
            </a:r>
            <a:r>
              <a:rPr lang="en-US" sz="1400" dirty="0" smtClean="0"/>
              <a:t>=10.1371/journal.pone.0083622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37448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29"/>
            <a:ext cx="8229600" cy="1143000"/>
          </a:xfrm>
        </p:spPr>
        <p:txBody>
          <a:bodyPr/>
          <a:lstStyle/>
          <a:p>
            <a:r>
              <a:rPr lang="en-US" dirty="0" smtClean="0"/>
              <a:t>How NOT to use models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488288" y="2388393"/>
            <a:ext cx="2198512" cy="43572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b="1" dirty="0" smtClean="0"/>
              <a:t>VICE</a:t>
            </a:r>
            <a:r>
              <a:rPr lang="en-US" sz="1400" dirty="0" smtClean="0"/>
              <a:t> - </a:t>
            </a:r>
            <a:r>
              <a:rPr lang="en-US" sz="1400" dirty="0" smtClean="0">
                <a:hlinkClick r:id="rId2"/>
              </a:rPr>
              <a:t>http://motherboard.vice.com/read/this-math-model-is-predicting-the-ebola-outbreak-with-incredible-accuracy</a:t>
            </a:r>
            <a:endParaRPr lang="en-US" sz="1400" dirty="0" smtClean="0"/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b="1" dirty="0" err="1" smtClean="0"/>
              <a:t>PLoS</a:t>
            </a:r>
            <a:r>
              <a:rPr lang="en-US" sz="1400" b="1" dirty="0" smtClean="0"/>
              <a:t> One </a:t>
            </a:r>
            <a:r>
              <a:rPr lang="en-US" sz="1400" dirty="0" smtClean="0"/>
              <a:t>– </a:t>
            </a:r>
          </a:p>
          <a:p>
            <a:pPr marL="0" indent="0">
              <a:buNone/>
            </a:pPr>
            <a:r>
              <a:rPr lang="en-US" sz="1400" dirty="0" smtClean="0"/>
              <a:t>http://</a:t>
            </a:r>
            <a:r>
              <a:rPr lang="en-US" sz="1400" dirty="0" err="1" smtClean="0"/>
              <a:t>journals.plos.org</a:t>
            </a:r>
            <a:r>
              <a:rPr lang="en-US" sz="1400" dirty="0" smtClean="0"/>
              <a:t>/</a:t>
            </a:r>
            <a:r>
              <a:rPr lang="en-US" sz="1400" dirty="0" err="1" smtClean="0"/>
              <a:t>plosone</a:t>
            </a:r>
            <a:r>
              <a:rPr lang="en-US" sz="1400" dirty="0" smtClean="0"/>
              <a:t>/</a:t>
            </a:r>
            <a:r>
              <a:rPr lang="en-US" sz="1400" dirty="0" err="1" smtClean="0"/>
              <a:t>article?id</a:t>
            </a:r>
            <a:r>
              <a:rPr lang="en-US" sz="1400" dirty="0" smtClean="0"/>
              <a:t>=10.1371/journal.pone.0083622</a:t>
            </a:r>
            <a:endParaRPr lang="en-US" sz="1400" dirty="0"/>
          </a:p>
        </p:txBody>
      </p:sp>
      <p:pic>
        <p:nvPicPr>
          <p:cNvPr id="3" name="Picture 2" descr="Screenshot 2016-01-07 14.04.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08" y="939057"/>
            <a:ext cx="5931890" cy="569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644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models right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Mechanism – </a:t>
            </a:r>
          </a:p>
          <a:p>
            <a:pPr lvl="1"/>
            <a:r>
              <a:rPr lang="en-US" dirty="0" smtClean="0"/>
              <a:t>What processes in my system are essential/non-essential to the patterns I observe?</a:t>
            </a:r>
          </a:p>
          <a:p>
            <a:pPr lvl="1"/>
            <a:r>
              <a:rPr lang="en-US" dirty="0" smtClean="0"/>
              <a:t>e.g. Bacterial competition and space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92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nut 2"/>
          <p:cNvSpPr/>
          <p:nvPr/>
        </p:nvSpPr>
        <p:spPr>
          <a:xfrm>
            <a:off x="1024220" y="2222724"/>
            <a:ext cx="3285558" cy="3187748"/>
          </a:xfrm>
          <a:prstGeom prst="donu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dirty="0" smtClean="0"/>
              <a:t>Mechanism example: </a:t>
            </a:r>
            <a:r>
              <a:rPr lang="en-US" sz="2800" b="1" dirty="0" smtClean="0"/>
              <a:t>Spatial organization </a:t>
            </a:r>
            <a:r>
              <a:rPr lang="en-US" sz="2800" dirty="0" smtClean="0"/>
              <a:t>changes the game in Rock – Paper – Scissors competition</a:t>
            </a:r>
            <a:endParaRPr lang="en-US" sz="28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533400" y="1941765"/>
            <a:ext cx="4601834" cy="3515593"/>
            <a:chOff x="228600" y="1371600"/>
            <a:chExt cx="4601834" cy="3515593"/>
          </a:xfrm>
        </p:grpSpPr>
        <p:sp>
          <p:nvSpPr>
            <p:cNvPr id="4" name="TextBox 3"/>
            <p:cNvSpPr txBox="1"/>
            <p:nvPr/>
          </p:nvSpPr>
          <p:spPr>
            <a:xfrm>
              <a:off x="228600" y="2667000"/>
              <a:ext cx="1676400" cy="9541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C</a:t>
              </a:r>
            </a:p>
            <a:p>
              <a:pPr algn="ctr"/>
              <a:r>
                <a:rPr lang="en-US" sz="1400" dirty="0" smtClean="0"/>
                <a:t>(</a:t>
              </a:r>
              <a:r>
                <a:rPr lang="en-US" sz="1400" dirty="0" err="1" smtClean="0"/>
                <a:t>Colicin</a:t>
              </a:r>
              <a:r>
                <a:rPr lang="en-US" sz="1400" dirty="0" smtClean="0"/>
                <a:t> producing,</a:t>
              </a:r>
            </a:p>
            <a:p>
              <a:pPr algn="ctr"/>
              <a:r>
                <a:rPr lang="en-US" sz="1400" dirty="0" smtClean="0"/>
                <a:t>Slowest growth rt.)</a:t>
              </a:r>
              <a:endParaRPr lang="en-US" sz="16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362199" y="3886200"/>
              <a:ext cx="1828801" cy="95410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R</a:t>
              </a:r>
            </a:p>
            <a:p>
              <a:pPr algn="ctr"/>
              <a:r>
                <a:rPr lang="en-US" sz="1400" dirty="0" smtClean="0"/>
                <a:t>(</a:t>
              </a:r>
              <a:r>
                <a:rPr lang="en-US" sz="1400" dirty="0" err="1" smtClean="0"/>
                <a:t>Colicin</a:t>
              </a:r>
              <a:r>
                <a:rPr lang="en-US" sz="1400" dirty="0" smtClean="0"/>
                <a:t> resistant</a:t>
              </a:r>
            </a:p>
            <a:p>
              <a:pPr algn="ctr"/>
              <a:r>
                <a:rPr lang="en-US" sz="1400" dirty="0" smtClean="0"/>
                <a:t>Moderate growth rt.)</a:t>
              </a:r>
              <a:endParaRPr lang="en-US" sz="16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403143" y="1371600"/>
              <a:ext cx="1676400" cy="954107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/>
                <a:t>S</a:t>
              </a:r>
              <a:endParaRPr lang="en-US" sz="2800" b="1" dirty="0" smtClean="0"/>
            </a:p>
            <a:p>
              <a:pPr algn="ctr"/>
              <a:r>
                <a:rPr lang="en-US" sz="1400" dirty="0" smtClean="0"/>
                <a:t>(</a:t>
              </a:r>
              <a:r>
                <a:rPr lang="en-US" sz="1400" dirty="0" err="1" smtClean="0"/>
                <a:t>Colicin</a:t>
              </a:r>
              <a:r>
                <a:rPr lang="en-US" sz="1400" dirty="0" smtClean="0"/>
                <a:t> sensitive,</a:t>
              </a:r>
            </a:p>
            <a:p>
              <a:pPr algn="ctr"/>
              <a:r>
                <a:rPr lang="en-US" sz="1400" dirty="0" smtClean="0"/>
                <a:t>Highest growth rt.)</a:t>
              </a:r>
              <a:endParaRPr lang="en-US" sz="16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328651" y="2382798"/>
              <a:ext cx="1501783" cy="738664"/>
            </a:xfrm>
            <a:prstGeom prst="rect">
              <a:avLst/>
            </a:prstGeom>
            <a:solidFill>
              <a:srgbClr val="FFFFFF">
                <a:alpha val="85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/>
                <a:t>S outcompetes R </a:t>
              </a:r>
              <a:r>
                <a:rPr lang="en-US" sz="1400" dirty="0" smtClean="0"/>
                <a:t>with the highest growth rate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30564" y="4148529"/>
              <a:ext cx="1555981" cy="738664"/>
            </a:xfrm>
            <a:prstGeom prst="rect">
              <a:avLst/>
            </a:prstGeom>
            <a:solidFill>
              <a:srgbClr val="FFFFFF">
                <a:alpha val="85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R</a:t>
              </a:r>
              <a:r>
                <a:rPr lang="en-US" sz="1400" b="1" dirty="0" smtClean="0"/>
                <a:t> outcompetes C </a:t>
              </a:r>
              <a:r>
                <a:rPr lang="en-US" sz="1400" dirty="0" smtClean="0"/>
                <a:t>with a higher growth rate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28600" y="1886918"/>
              <a:ext cx="1524000" cy="738664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/>
                <a:t>C outcompetes S </a:t>
              </a:r>
            </a:p>
            <a:p>
              <a:r>
                <a:rPr lang="en-US" sz="1400" dirty="0" smtClean="0"/>
                <a:t>because </a:t>
              </a:r>
              <a:r>
                <a:rPr lang="en-US" sz="1400" dirty="0" err="1" smtClean="0"/>
                <a:t>colicin</a:t>
              </a:r>
              <a:r>
                <a:rPr lang="en-US" sz="1400" dirty="0" smtClean="0"/>
                <a:t> kills S</a:t>
              </a:r>
              <a:endParaRPr lang="en-US" sz="1400" dirty="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87662" y="6027003"/>
            <a:ext cx="50073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Kerr, B., Riley, M., Feldman, M. &amp; </a:t>
            </a:r>
            <a:r>
              <a:rPr lang="en-US" sz="1200" dirty="0" err="1" smtClean="0"/>
              <a:t>Bohannan</a:t>
            </a:r>
            <a:r>
              <a:rPr lang="en-US" sz="1200" dirty="0" smtClean="0"/>
              <a:t>, B. </a:t>
            </a:r>
            <a:r>
              <a:rPr lang="en-US" sz="1200" i="1" dirty="0" smtClean="0"/>
              <a:t>Nature</a:t>
            </a:r>
            <a:r>
              <a:rPr lang="en-US" sz="1200" dirty="0" smtClean="0"/>
              <a:t> (2002)</a:t>
            </a:r>
          </a:p>
          <a:p>
            <a:endParaRPr lang="en-US" sz="1200" dirty="0"/>
          </a:p>
          <a:p>
            <a:r>
              <a:rPr lang="en-US" sz="1200" dirty="0" smtClean="0"/>
              <a:t>Based on work by:</a:t>
            </a:r>
          </a:p>
          <a:p>
            <a:r>
              <a:rPr lang="en-US" sz="1200" dirty="0" err="1" smtClean="0"/>
              <a:t>Durrett</a:t>
            </a:r>
            <a:r>
              <a:rPr lang="en-US" sz="1200" dirty="0" smtClean="0"/>
              <a:t>, R. &amp; Levin, S. </a:t>
            </a:r>
            <a:r>
              <a:rPr lang="en-US" sz="1200" i="1" dirty="0" smtClean="0"/>
              <a:t>Jour. </a:t>
            </a:r>
            <a:r>
              <a:rPr lang="en-US" sz="1200" i="1" dirty="0" err="1" smtClean="0"/>
              <a:t>thero</a:t>
            </a:r>
            <a:r>
              <a:rPr lang="en-US" sz="1200" i="1" dirty="0" smtClean="0"/>
              <a:t>. Biology. </a:t>
            </a:r>
            <a:r>
              <a:rPr lang="en-US" sz="1200" dirty="0" smtClean="0"/>
              <a:t>(1996)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7602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2997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should happen if all three phenotypes attempt to coexist?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481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should happen if all three phenotypes attempt to coexist?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14372"/>
            <a:ext cx="4167431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/>
              <a:t>In a well-mixed population</a:t>
            </a:r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Resistant</a:t>
            </a:r>
            <a:r>
              <a:rPr lang="en-US" sz="2400" dirty="0" smtClean="0"/>
              <a:t> strain outcompetes all others</a:t>
            </a:r>
          </a:p>
          <a:p>
            <a:pPr marL="0" indent="0" algn="ctr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133" y="3396211"/>
            <a:ext cx="1572289" cy="20536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08725" y="1698124"/>
            <a:ext cx="276484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Start with </a:t>
            </a:r>
            <a:r>
              <a:rPr lang="en-US" sz="2000" dirty="0" smtClean="0">
                <a:solidFill>
                  <a:srgbClr val="0000FF"/>
                </a:solidFill>
              </a:rPr>
              <a:t>C</a:t>
            </a:r>
            <a:r>
              <a:rPr lang="en-US" sz="2000" dirty="0" smtClean="0"/>
              <a:t>, </a:t>
            </a:r>
            <a:r>
              <a:rPr lang="en-US" sz="2000" dirty="0" smtClean="0">
                <a:solidFill>
                  <a:srgbClr val="008000"/>
                </a:solidFill>
              </a:rPr>
              <a:t>S</a:t>
            </a:r>
            <a:r>
              <a:rPr lang="en-US" sz="2000" dirty="0" smtClean="0"/>
              <a:t>, </a:t>
            </a:r>
            <a:r>
              <a:rPr lang="en-US" sz="2000" dirty="0" smtClean="0">
                <a:solidFill>
                  <a:srgbClr val="FF0000"/>
                </a:solidFill>
              </a:rPr>
              <a:t>R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 smtClean="0">
              <a:solidFill>
                <a:srgbClr val="FF0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rgbClr val="FF0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 smtClean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/>
              <a:t>C rapidly kills all S, leaving only C and R</a:t>
            </a:r>
          </a:p>
          <a:p>
            <a:pPr marL="800100" lvl="1" indent="-342900">
              <a:buFont typeface="+mj-lt"/>
              <a:buAutoNum type="arabicPeriod"/>
            </a:pPr>
            <a:endParaRPr lang="en-US" sz="2000" dirty="0" smtClean="0"/>
          </a:p>
          <a:p>
            <a:pPr marL="800100" lvl="1" indent="-3429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/>
              <a:t>R gradually outcompetes C, since R has a higher growth rate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795635" y="2747912"/>
            <a:ext cx="1223922" cy="1553439"/>
            <a:chOff x="7781946" y="1832564"/>
            <a:chExt cx="1223922" cy="155343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81946" y="1832564"/>
              <a:ext cx="1223922" cy="1553439"/>
            </a:xfrm>
            <a:prstGeom prst="rect">
              <a:avLst/>
            </a:prstGeom>
          </p:spPr>
        </p:pic>
        <p:sp>
          <p:nvSpPr>
            <p:cNvPr id="6" name="Oval 5"/>
            <p:cNvSpPr/>
            <p:nvPr/>
          </p:nvSpPr>
          <p:spPr>
            <a:xfrm>
              <a:off x="8131069" y="2609284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7" name="Oval 6"/>
            <p:cNvSpPr/>
            <p:nvPr/>
          </p:nvSpPr>
          <p:spPr>
            <a:xfrm>
              <a:off x="8449129" y="2761684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8393909" y="2954158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8393909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7866343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8622433" y="303833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7952153" y="285228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8102321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8325431" y="2603782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8194124" y="282990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8559568" y="2830561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7991882" y="2733536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753199" y="929063"/>
            <a:ext cx="1223922" cy="1553439"/>
            <a:chOff x="7781946" y="1832564"/>
            <a:chExt cx="1223922" cy="1553439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81946" y="1832564"/>
              <a:ext cx="1223922" cy="1553439"/>
            </a:xfrm>
            <a:prstGeom prst="rect">
              <a:avLst/>
            </a:prstGeom>
          </p:spPr>
        </p:pic>
        <p:sp>
          <p:nvSpPr>
            <p:cNvPr id="49" name="Oval 48"/>
            <p:cNvSpPr/>
            <p:nvPr/>
          </p:nvSpPr>
          <p:spPr>
            <a:xfrm>
              <a:off x="8131069" y="2609284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50" name="Oval 49"/>
            <p:cNvSpPr/>
            <p:nvPr/>
          </p:nvSpPr>
          <p:spPr>
            <a:xfrm>
              <a:off x="8449129" y="2761684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8393909" y="2954158"/>
              <a:ext cx="220878" cy="248504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8393909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53" name="Oval 52"/>
            <p:cNvSpPr/>
            <p:nvPr/>
          </p:nvSpPr>
          <p:spPr>
            <a:xfrm>
              <a:off x="7866343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54" name="Oval 53"/>
            <p:cNvSpPr/>
            <p:nvPr/>
          </p:nvSpPr>
          <p:spPr>
            <a:xfrm>
              <a:off x="8622433" y="303833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7952153" y="285228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8102321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8325431" y="2603782"/>
              <a:ext cx="220878" cy="248504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8194124" y="282990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8559568" y="2830561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60" name="Oval 59"/>
            <p:cNvSpPr/>
            <p:nvPr/>
          </p:nvSpPr>
          <p:spPr>
            <a:xfrm>
              <a:off x="7991882" y="2733536"/>
              <a:ext cx="220878" cy="248504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7795418" y="4673093"/>
            <a:ext cx="1223922" cy="1553439"/>
            <a:chOff x="7795418" y="4673093"/>
            <a:chExt cx="1223922" cy="1553439"/>
          </a:xfrm>
        </p:grpSpPr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95418" y="4673093"/>
              <a:ext cx="1223922" cy="155343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pic>
        <p:sp>
          <p:nvSpPr>
            <p:cNvPr id="63" name="Oval 62"/>
            <p:cNvSpPr/>
            <p:nvPr/>
          </p:nvSpPr>
          <p:spPr>
            <a:xfrm>
              <a:off x="8144541" y="5449813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64" name="Oval 63"/>
            <p:cNvSpPr/>
            <p:nvPr/>
          </p:nvSpPr>
          <p:spPr>
            <a:xfrm>
              <a:off x="8462601" y="5602213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8407381" y="5794687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8407381" y="5917339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7879815" y="5917339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68" name="Oval 67"/>
            <p:cNvSpPr/>
            <p:nvPr/>
          </p:nvSpPr>
          <p:spPr>
            <a:xfrm>
              <a:off x="8635905" y="5878865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7965625" y="5692815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8115793" y="5917339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8338903" y="5444311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>
              <a:off x="8207596" y="5670435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8573040" y="5671090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74" name="Oval 73"/>
            <p:cNvSpPr/>
            <p:nvPr/>
          </p:nvSpPr>
          <p:spPr>
            <a:xfrm>
              <a:off x="8005354" y="5574065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7" name="Straight Arrow Connector 76"/>
          <p:cNvCxnSpPr/>
          <p:nvPr/>
        </p:nvCxnSpPr>
        <p:spPr>
          <a:xfrm>
            <a:off x="8977121" y="2197289"/>
            <a:ext cx="0" cy="8134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8977121" y="4301351"/>
            <a:ext cx="0" cy="8134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242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should happen if all three phenotypes attempt to coexist?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67431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 smtClean="0"/>
              <a:t>In a well-mixed population</a:t>
            </a:r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Resistant</a:t>
            </a:r>
            <a:r>
              <a:rPr lang="en-US" sz="2400" dirty="0" smtClean="0"/>
              <a:t> strain</a:t>
            </a:r>
            <a:r>
              <a:rPr lang="en-US" sz="2400" dirty="0" smtClean="0"/>
              <a:t> </a:t>
            </a:r>
            <a:r>
              <a:rPr lang="en-US" sz="2400" dirty="0"/>
              <a:t>o</a:t>
            </a:r>
            <a:r>
              <a:rPr lang="en-US" sz="2400" dirty="0" smtClean="0"/>
              <a:t>utcompetes </a:t>
            </a:r>
            <a:r>
              <a:rPr lang="en-US" sz="2400" dirty="0" smtClean="0"/>
              <a:t>all others</a:t>
            </a:r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777031" y="1600200"/>
            <a:ext cx="4167431" cy="4833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But in </a:t>
            </a:r>
            <a:r>
              <a:rPr lang="en-US" sz="2400" b="1" dirty="0" smtClean="0"/>
              <a:t>a spatially-structured population</a:t>
            </a:r>
          </a:p>
          <a:p>
            <a:pPr marL="0" indent="0" algn="ctr">
              <a:buFont typeface="Arial"/>
              <a:buNone/>
            </a:pPr>
            <a:r>
              <a:rPr lang="en-US" sz="1800" dirty="0" smtClean="0"/>
              <a:t>(Where individuals interact only with their nearest neighbors)</a:t>
            </a:r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r>
              <a:rPr lang="en-US" sz="2400" dirty="0" smtClean="0"/>
              <a:t>All can coexist by chasing each other around the petri dish.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133" y="2916433"/>
            <a:ext cx="1572289" cy="2053602"/>
          </a:xfrm>
          <a:prstGeom prst="rect">
            <a:avLst/>
          </a:prstGeom>
        </p:spPr>
      </p:pic>
      <p:pic>
        <p:nvPicPr>
          <p:cNvPr id="6" name="Picture 5" descr="Screenshot 2016-01-18 09.58.3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162" y="3062111"/>
            <a:ext cx="1905049" cy="20715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021667" y="6242884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1600200"/>
            <a:ext cx="4777031" cy="45259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06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spatial structure</a:t>
            </a:r>
            <a:endParaRPr lang="en-US" dirty="0"/>
          </a:p>
        </p:txBody>
      </p:sp>
      <p:pic>
        <p:nvPicPr>
          <p:cNvPr id="4" name="nature06095-s2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9813" y="1600200"/>
            <a:ext cx="4525962" cy="4525963"/>
          </a:xfrm>
        </p:spPr>
      </p:pic>
    </p:spTree>
    <p:extLst>
      <p:ext uri="{BB962C8B-B14F-4D97-AF65-F5344CB8AC3E}">
        <p14:creationId xmlns:p14="http://schemas.microsoft.com/office/powerpoint/2010/main" val="2842314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10772</TotalTime>
  <Words>969</Words>
  <Application>Microsoft Macintosh PowerPoint</Application>
  <PresentationFormat>On-screen Show (4:3)</PresentationFormat>
  <Paragraphs>153</Paragraphs>
  <Slides>14</Slides>
  <Notes>4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EEB C119/219 B</vt:lpstr>
      <vt:lpstr>How NOT to use models</vt:lpstr>
      <vt:lpstr>How NOT to use models</vt:lpstr>
      <vt:lpstr>How to use models right</vt:lpstr>
      <vt:lpstr>Mechanism example: Spatial organization changes the game in Rock – Paper – Scissors competition</vt:lpstr>
      <vt:lpstr>What should happen if all three phenotypes attempt to coexist?</vt:lpstr>
      <vt:lpstr>What should happen if all three phenotypes attempt to coexist?</vt:lpstr>
      <vt:lpstr>What should happen if all three phenotypes attempt to coexist?</vt:lpstr>
      <vt:lpstr>With spatial structure</vt:lpstr>
      <vt:lpstr>What should happen if all three phenotypes attempt to coexist?</vt:lpstr>
      <vt:lpstr>Differences in model formulation</vt:lpstr>
      <vt:lpstr>Markov model formulation</vt:lpstr>
      <vt:lpstr>Markov model formulation</vt:lpstr>
      <vt:lpstr>Markov model formulation</vt:lpstr>
    </vt:vector>
  </TitlesOfParts>
  <Company>Stony Brook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EEB C119/219 B</dc:title>
  <dc:creator>Katie Gostic</dc:creator>
  <cp:lastModifiedBy>Katie Gostic</cp:lastModifiedBy>
  <cp:revision>16</cp:revision>
  <dcterms:created xsi:type="dcterms:W3CDTF">2016-01-07T21:38:46Z</dcterms:created>
  <dcterms:modified xsi:type="dcterms:W3CDTF">2016-01-18T19:42:38Z</dcterms:modified>
</cp:coreProperties>
</file>

<file path=docProps/thumbnail.jpeg>
</file>